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94558"/>
  </p:normalViewPr>
  <p:slideViewPr>
    <p:cSldViewPr snapToGrid="0">
      <p:cViewPr>
        <p:scale>
          <a:sx n="100" d="100"/>
          <a:sy n="100" d="100"/>
        </p:scale>
        <p:origin x="144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12.03.2025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9731" y="819891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/>
              <a:t>حد های همبستگی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148" y="4541113"/>
            <a:ext cx="5193323" cy="1572768"/>
          </a:xfrm>
        </p:spPr>
        <p:txBody>
          <a:bodyPr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sz="3600" b="1" i="0" dirty="0">
                <a:effectLst/>
                <a:latin typeface="CoFo Brilliant"/>
              </a:rPr>
              <a:t>Correlation Extremes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199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دوم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878" y="-282493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6D45915-C007-BB4F-DFDC-7A4174A27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"/>
            <a:ext cx="12192000" cy="681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009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3-12 at 18.30.21">
            <a:hlinkClick r:id="" action="ppaction://media"/>
            <a:extLst>
              <a:ext uri="{FF2B5EF4-FFF2-40B4-BE49-F238E27FC236}">
                <a16:creationId xmlns:a16="http://schemas.microsoft.com/office/drawing/2014/main" id="{E7F91CB3-949C-90A8-741B-DB5C13CB4C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4763"/>
            <a:ext cx="6580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9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blue dots&#10;&#10;AI-generated content may be incorrect.">
            <a:extLst>
              <a:ext uri="{FF2B5EF4-FFF2-40B4-BE49-F238E27FC236}">
                <a16:creationId xmlns:a16="http://schemas.microsoft.com/office/drawing/2014/main" id="{D9FCBE60-C8F4-60D6-E35E-5B376FA51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54" y="975555"/>
            <a:ext cx="5713187" cy="49068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0BC508-2447-EA2C-6EAF-19C909CA1BBC}"/>
              </a:ext>
            </a:extLst>
          </p:cNvPr>
          <p:cNvSpPr txBox="1"/>
          <p:nvPr/>
        </p:nvSpPr>
        <p:spPr>
          <a:xfrm>
            <a:off x="6096000" y="1890486"/>
            <a:ext cx="58946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sz="1600" dirty="0"/>
              <a:t>همبستگی منفی نشان </a:t>
            </a:r>
            <a:r>
              <a:rPr lang="fa-IR" sz="1600" dirty="0" err="1"/>
              <a:t>می‌دهد</a:t>
            </a:r>
            <a:r>
              <a:rPr lang="fa-IR" sz="1600" dirty="0"/>
              <a:t> که با افزایش یک متغیر، متغیر دیگر تمایل به کاهش دارد.</a:t>
            </a:r>
          </a:p>
          <a:p>
            <a:pPr marL="0" algn="r" defTabSz="457200" rtl="1" eaLnBrk="1" latinLnBrk="0" hangingPunct="1"/>
            <a:endParaRPr lang="en-EE" sz="1600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7CB78C3-C6CC-61ED-686B-83C504A90A47}"/>
              </a:ext>
            </a:extLst>
          </p:cNvPr>
          <p:cNvSpPr/>
          <p:nvPr/>
        </p:nvSpPr>
        <p:spPr>
          <a:xfrm>
            <a:off x="6096000" y="1638300"/>
            <a:ext cx="5943600" cy="87630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22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3-12 at 20.33.40">
            <a:hlinkClick r:id="" action="ppaction://media"/>
            <a:extLst>
              <a:ext uri="{FF2B5EF4-FFF2-40B4-BE49-F238E27FC236}">
                <a16:creationId xmlns:a16="http://schemas.microsoft.com/office/drawing/2014/main" id="{3D48EE09-47C6-033B-82F9-42BDED331F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563" y="470347"/>
            <a:ext cx="5087937" cy="48414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15A01F-5B1F-F816-7E56-8F07F27E01E4}"/>
              </a:ext>
            </a:extLst>
          </p:cNvPr>
          <p:cNvSpPr txBox="1"/>
          <p:nvPr/>
        </p:nvSpPr>
        <p:spPr>
          <a:xfrm>
            <a:off x="5569490" y="1143000"/>
            <a:ext cx="63129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کدام نمودار پراکندگی رابطه </a:t>
            </a:r>
            <a:r>
              <a:rPr lang="fa-IR" dirty="0" err="1"/>
              <a:t>قوی‌تری</a:t>
            </a:r>
            <a:r>
              <a:rPr lang="fa-IR" dirty="0"/>
              <a:t> بین اندازه پا و امتیاز رقص را نشان </a:t>
            </a:r>
            <a:r>
              <a:rPr lang="fa-IR" dirty="0" err="1"/>
              <a:t>می‌دهد</a:t>
            </a:r>
            <a:r>
              <a:rPr lang="fa-IR" dirty="0"/>
              <a:t>؟</a:t>
            </a:r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AB3C95-20EA-26B6-9E49-CD5F51062090}"/>
              </a:ext>
            </a:extLst>
          </p:cNvPr>
          <p:cNvSpPr txBox="1"/>
          <p:nvPr/>
        </p:nvSpPr>
        <p:spPr>
          <a:xfrm>
            <a:off x="6311900" y="3105834"/>
            <a:ext cx="4127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fa-IR" dirty="0"/>
              <a:t>هرچه مقدار همبستگی منفی به عدد ۱- </a:t>
            </a:r>
            <a:r>
              <a:rPr lang="fa-IR" dirty="0" err="1"/>
              <a:t>نزدیک‌تر</a:t>
            </a:r>
            <a:r>
              <a:rPr lang="fa-IR" dirty="0"/>
              <a:t> شود، رابطه بین دو متغیر </a:t>
            </a:r>
            <a:r>
              <a:rPr lang="fa-IR" dirty="0" err="1"/>
              <a:t>قوی‌تر</a:t>
            </a:r>
            <a:r>
              <a:rPr lang="fa-IR" dirty="0"/>
              <a:t> </a:t>
            </a:r>
            <a:r>
              <a:rPr lang="fa-IR" dirty="0" err="1"/>
              <a:t>می‌شود</a:t>
            </a:r>
            <a:r>
              <a:rPr lang="fa-IR" dirty="0"/>
              <a:t>.</a:t>
            </a:r>
            <a:endParaRPr lang="en-EE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50429F6-EA36-30CA-10F1-05E0EB048000}"/>
              </a:ext>
            </a:extLst>
          </p:cNvPr>
          <p:cNvSpPr/>
          <p:nvPr/>
        </p:nvSpPr>
        <p:spPr>
          <a:xfrm>
            <a:off x="6426200" y="3035300"/>
            <a:ext cx="3898900" cy="83820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860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F3DB78-9D20-4A9C-446B-AE9A01E7A550}"/>
              </a:ext>
            </a:extLst>
          </p:cNvPr>
          <p:cNvSpPr txBox="1"/>
          <p:nvPr/>
        </p:nvSpPr>
        <p:spPr>
          <a:xfrm>
            <a:off x="935773" y="3273504"/>
            <a:ext cx="10320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همبستگی یک </a:t>
            </a:r>
            <a:r>
              <a:rPr lang="fa-IR" dirty="0" err="1"/>
              <a:t>اندازه‌گیری</a:t>
            </a:r>
            <a:r>
              <a:rPr lang="fa-IR" dirty="0"/>
              <a:t> با خودش همیشه برابر با ۱ است، که به معنای همبستگی کامل </a:t>
            </a:r>
            <a:r>
              <a:rPr lang="fa-IR" dirty="0" err="1"/>
              <a:t>می‌باشد</a:t>
            </a:r>
            <a:r>
              <a:rPr lang="fa-IR" dirty="0"/>
              <a:t>. همبستگی منفی کامل برابر با ۱- است.</a:t>
            </a:r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640844-839F-1DF1-D76E-5F42AA34A2FE}"/>
              </a:ext>
            </a:extLst>
          </p:cNvPr>
          <p:cNvSpPr txBox="1"/>
          <p:nvPr/>
        </p:nvSpPr>
        <p:spPr>
          <a:xfrm>
            <a:off x="1806285" y="4355752"/>
            <a:ext cx="85794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dirty="0"/>
              <a:t>زمانی که همبستگی برابر با ۱ یا ۱- باشد، </a:t>
            </a:r>
            <a:r>
              <a:rPr lang="fa-IR" dirty="0" err="1"/>
              <a:t>می‌توان</a:t>
            </a:r>
            <a:r>
              <a:rPr lang="fa-IR" dirty="0"/>
              <a:t> از یک </a:t>
            </a:r>
            <a:r>
              <a:rPr lang="fa-IR" dirty="0" err="1"/>
              <a:t>اندازه‌گیری</a:t>
            </a:r>
            <a:r>
              <a:rPr lang="fa-IR" dirty="0"/>
              <a:t> برای </a:t>
            </a:r>
            <a:r>
              <a:rPr lang="fa-IR" dirty="0" err="1"/>
              <a:t>پیش‌بینی</a:t>
            </a:r>
            <a:r>
              <a:rPr lang="fa-IR" dirty="0"/>
              <a:t> دقیق </a:t>
            </a:r>
            <a:r>
              <a:rPr lang="fa-IR" dirty="0" err="1"/>
              <a:t>اندازه‌گیری</a:t>
            </a:r>
            <a:r>
              <a:rPr lang="fa-IR" dirty="0"/>
              <a:t> دیگر استفاده کرد. به این حالت، </a:t>
            </a:r>
            <a:r>
              <a:rPr lang="fa-IR" b="1" dirty="0"/>
              <a:t>همبستگی کامل</a:t>
            </a:r>
            <a:r>
              <a:rPr lang="fa-IR" dirty="0"/>
              <a:t> گفته </a:t>
            </a:r>
            <a:r>
              <a:rPr lang="fa-IR" dirty="0" err="1"/>
              <a:t>می‌شود</a:t>
            </a:r>
            <a:r>
              <a:rPr lang="fa-IR" dirty="0"/>
              <a:t>.</a:t>
            </a:r>
          </a:p>
          <a:p>
            <a:pPr marL="0" algn="ctr" defTabSz="457200" rtl="1" eaLnBrk="1" latinLnBrk="0" hangingPunct="1"/>
            <a:endParaRPr lang="en-EE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50406811-9279-C07C-654A-E7EFE2D08257}"/>
              </a:ext>
            </a:extLst>
          </p:cNvPr>
          <p:cNvSpPr/>
          <p:nvPr/>
        </p:nvSpPr>
        <p:spPr>
          <a:xfrm>
            <a:off x="1938192" y="4241104"/>
            <a:ext cx="8315615" cy="101223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  <p:pic>
        <p:nvPicPr>
          <p:cNvPr id="8" name="Picture 7" descr="A screenshot of a math test&#10;&#10;AI-generated content may be incorrect.">
            <a:extLst>
              <a:ext uri="{FF2B5EF4-FFF2-40B4-BE49-F238E27FC236}">
                <a16:creationId xmlns:a16="http://schemas.microsoft.com/office/drawing/2014/main" id="{AB79C914-E526-0B5D-C9A7-25CDD09EB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100" y="564287"/>
            <a:ext cx="62738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06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3E974928-93D2-432B-2F0A-B2E0D2FFE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100" y="736600"/>
            <a:ext cx="62738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50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D1FD2A-2BBA-4B7A-80E4-09314FE25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81170544-9F1F-D515-A728-CD85106642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71" r="3" b="14885"/>
          <a:stretch/>
        </p:blipFill>
        <p:spPr>
          <a:xfrm>
            <a:off x="321731" y="557189"/>
            <a:ext cx="7086768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5334</TotalTime>
  <Words>134</Words>
  <Application>Microsoft Macintosh PowerPoint</Application>
  <PresentationFormat>Widescreen</PresentationFormat>
  <Paragraphs>13</Paragraphs>
  <Slides>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CoFo Brilliant</vt:lpstr>
      <vt:lpstr>Roboto</vt:lpstr>
      <vt:lpstr>Office Theme</vt:lpstr>
      <vt:lpstr>حد های همبستگی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35</cp:revision>
  <dcterms:created xsi:type="dcterms:W3CDTF">2024-11-14T17:21:55Z</dcterms:created>
  <dcterms:modified xsi:type="dcterms:W3CDTF">2025-03-12T20:21:15Z</dcterms:modified>
</cp:coreProperties>
</file>

<file path=docProps/thumbnail.jpeg>
</file>